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8" r:id="rId16"/>
    <p:sldId id="264" r:id="rId17"/>
    <p:sldId id="258" r:id="rId18"/>
    <p:sldId id="281" r:id="rId19"/>
    <p:sldId id="259" r:id="rId20"/>
    <p:sldId id="260" r:id="rId21"/>
    <p:sldId id="262" r:id="rId22"/>
    <p:sldId id="263" r:id="rId23"/>
    <p:sldId id="283" r:id="rId24"/>
    <p:sldId id="28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071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9963-B775-44C2-8D76-6472ED43C2CE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EA4E-66C2-4BE3-826B-C19F3B65B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2EA4E-66C2-4BE3-826B-C19F3B65B3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6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3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0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9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3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02FD9-F63D-4051-A9DB-92C24FAFBF7F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3AF6-2985-4086-A039-85C21405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2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84" y="989331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Azərbaycan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Kardiologiya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Cəmiyyəti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11 </a:t>
            </a:r>
            <a:r>
              <a:rPr lang="en-US" b="1" dirty="0" err="1">
                <a:solidFill>
                  <a:srgbClr val="FF0000"/>
                </a:solidFill>
              </a:rPr>
              <a:t>Milli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Konqres</a:t>
            </a:r>
            <a:r>
              <a:rPr lang="az-Latn-AZ" b="1" dirty="0" smtClean="0">
                <a:solidFill>
                  <a:srgbClr val="002060"/>
                </a:solidFill>
              </a:rPr>
              <a:t/>
            </a:r>
            <a:br>
              <a:rPr lang="az-Latn-AZ" b="1" dirty="0" smtClean="0">
                <a:solidFill>
                  <a:srgbClr val="002060"/>
                </a:solidFill>
              </a:rPr>
            </a:br>
            <a:r>
              <a:rPr lang="en-US" sz="31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9-11 </a:t>
            </a:r>
            <a:r>
              <a:rPr lang="en-US" sz="31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Dekabr</a:t>
            </a:r>
            <a:r>
              <a:rPr lang="en-US" sz="3100" b="1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ru-RU" sz="3100" b="1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884" y="2836190"/>
            <a:ext cx="105156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z-Latn-AZ" sz="2800" b="1" i="1" u="sng" dirty="0" smtClean="0">
                <a:solidFill>
                  <a:srgbClr val="FF0000"/>
                </a:solidFill>
              </a:rPr>
              <a:t>Mövzu:</a:t>
            </a:r>
          </a:p>
          <a:p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Yeni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oral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antikoagulantlar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arasında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seçim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etməyə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ehtiyac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varmı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az-Latn-AZ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How to choose between novel oral anticoagulants?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884" y="4974956"/>
            <a:ext cx="10515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</a:t>
            </a:r>
            <a:r>
              <a:rPr lang="az-Latn-AZ" sz="3200" b="1" i="1" u="sng" dirty="0" smtClean="0">
                <a:solidFill>
                  <a:srgbClr val="FF0000"/>
                </a:solidFill>
              </a:rPr>
              <a:t>əruzəçi</a:t>
            </a:r>
            <a:r>
              <a:rPr lang="az-Latn-AZ" sz="3200" b="1" i="1" dirty="0" smtClean="0">
                <a:solidFill>
                  <a:srgbClr val="002060"/>
                </a:solidFill>
              </a:rPr>
              <a:t>: </a:t>
            </a:r>
            <a:r>
              <a:rPr lang="az-Latn-A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tibb elmləri doktoru Sona Qəhrəmanova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82" y="5856302"/>
            <a:ext cx="26967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z-Latn-AZ" sz="3200" b="1" dirty="0" smtClean="0">
                <a:solidFill>
                  <a:srgbClr val="002060"/>
                </a:solidFill>
              </a:rPr>
              <a:t>Valvulyar AF </a:t>
            </a:r>
            <a:r>
              <a:rPr lang="az-Latn-AZ" sz="3200" b="1" dirty="0" smtClean="0">
                <a:solidFill>
                  <a:srgbClr val="FF0000"/>
                </a:solidFill>
              </a:rPr>
              <a:t>Dabiqatranla</a:t>
            </a:r>
            <a:r>
              <a:rPr lang="az-Latn-AZ" sz="3200" b="1" dirty="0" smtClean="0">
                <a:solidFill>
                  <a:srgbClr val="002060"/>
                </a:solidFill>
              </a:rPr>
              <a:t>  Varfarinin tromboembolik fəsadların və qanaxmaların yaranmasına təsiri (</a:t>
            </a:r>
            <a:r>
              <a:rPr lang="az-Latn-AZ" sz="3200" b="1" dirty="0" smtClean="0">
                <a:solidFill>
                  <a:srgbClr val="FF0000"/>
                </a:solidFill>
              </a:rPr>
              <a:t>RE-ALİGN </a:t>
            </a:r>
            <a:r>
              <a:rPr lang="az-Latn-AZ" sz="3200" b="1" dirty="0" smtClean="0">
                <a:solidFill>
                  <a:srgbClr val="002060"/>
                </a:solidFill>
              </a:rPr>
              <a:t>tədqiqatının nəticələri)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07" y="1807650"/>
            <a:ext cx="8508569" cy="3632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204" y="5326034"/>
            <a:ext cx="1104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b="1" dirty="0" smtClean="0">
                <a:solidFill>
                  <a:srgbClr val="FF0000"/>
                </a:solidFill>
              </a:rPr>
              <a:t>NƏTİCƏ: </a:t>
            </a:r>
            <a:r>
              <a:rPr lang="az-Latn-AZ" sz="2400" b="1" dirty="0" smtClean="0">
                <a:solidFill>
                  <a:srgbClr val="002060"/>
                </a:solidFill>
              </a:rPr>
              <a:t>YOAK mexaniki qapaqlarda atnikoaqulyant müalicə üçün </a:t>
            </a:r>
            <a:r>
              <a:rPr lang="az-Latn-AZ" sz="2400" b="1" u="sng" dirty="0" smtClean="0">
                <a:solidFill>
                  <a:srgbClr val="002060"/>
                </a:solidFill>
              </a:rPr>
              <a:t>ƏKS GÖSTƏRİŞDİR!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34" y="5787699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Latn-AZ" b="1" dirty="0" smtClean="0"/>
              <a:t>Stabil aterosklerotik ürək-damar xəstəliklərində YOAK effektivliyi (</a:t>
            </a:r>
            <a:r>
              <a:rPr lang="az-Latn-AZ" b="1" dirty="0" smtClean="0">
                <a:solidFill>
                  <a:srgbClr val="FF0000"/>
                </a:solidFill>
              </a:rPr>
              <a:t>COMPASS</a:t>
            </a:r>
            <a:r>
              <a:rPr lang="az-Latn-AZ" b="1" dirty="0" smtClean="0"/>
              <a:t> tədqiqatı)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10336078" cy="4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COMPASS</a:t>
            </a:r>
            <a:r>
              <a:rPr lang="az-Latn-AZ" b="1" dirty="0" smtClean="0"/>
              <a:t> tədqiqatının nəticələri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8" y="1487837"/>
            <a:ext cx="8728949" cy="3456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928" y="5052447"/>
            <a:ext cx="9441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NƏTİCƏ</a:t>
            </a:r>
            <a:r>
              <a:rPr lang="az-Latn-AZ" b="1" dirty="0" smtClean="0"/>
              <a:t>: Kiçik dozalarda Rivarokxabanın Aspirinlə kombinasiyası monoterapiya ilə müqayisədə </a:t>
            </a:r>
          </a:p>
          <a:p>
            <a:r>
              <a:rPr lang="az-Latn-AZ" b="1" dirty="0"/>
              <a:t> </a:t>
            </a:r>
            <a:r>
              <a:rPr lang="az-Latn-AZ" b="1" dirty="0" smtClean="0"/>
              <a:t>                birincili və ikincili profilaktikada daha üstündür:</a:t>
            </a:r>
          </a:p>
          <a:p>
            <a:r>
              <a:rPr lang="az-Latn-AZ" b="1" dirty="0"/>
              <a:t> </a:t>
            </a:r>
            <a:r>
              <a:rPr lang="az-Latn-AZ" b="1" dirty="0" smtClean="0"/>
              <a:t>                -ürək-damar ölümü, infarkt, insult riski 24% azalır</a:t>
            </a:r>
          </a:p>
          <a:p>
            <a:r>
              <a:rPr lang="az-Latn-AZ" b="1" dirty="0"/>
              <a:t> </a:t>
            </a:r>
            <a:r>
              <a:rPr lang="az-Latn-AZ" b="1" dirty="0" smtClean="0"/>
              <a:t>                -</a:t>
            </a:r>
            <a:r>
              <a:rPr lang="en-US" b="1" dirty="0" smtClean="0"/>
              <a:t>at</a:t>
            </a:r>
            <a:r>
              <a:rPr lang="az-Latn-AZ" b="1" dirty="0" smtClean="0"/>
              <a:t>erosklerotik amputasiyalar 46% azalır</a:t>
            </a:r>
          </a:p>
          <a:p>
            <a:r>
              <a:rPr lang="az-Latn-AZ" dirty="0"/>
              <a:t> </a:t>
            </a:r>
            <a:r>
              <a:rPr lang="az-Latn-AZ" dirty="0" smtClean="0"/>
              <a:t>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162" y="5609431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Latn-AZ" sz="3600" b="1" dirty="0">
                <a:solidFill>
                  <a:srgbClr val="002060"/>
                </a:solidFill>
              </a:rPr>
              <a:t>Stabil aterosklerotik ürək-damar </a:t>
            </a:r>
            <a:r>
              <a:rPr lang="az-Latn-AZ" sz="3600" b="1" dirty="0" smtClean="0">
                <a:solidFill>
                  <a:srgbClr val="002060"/>
                </a:solidFill>
              </a:rPr>
              <a:t>xəstəliklə</a:t>
            </a:r>
            <a:r>
              <a:rPr lang="en-US" sz="3600" b="1" dirty="0" err="1" smtClean="0">
                <a:solidFill>
                  <a:srgbClr val="002060"/>
                </a:solidFill>
              </a:rPr>
              <a:t>ri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il</a:t>
            </a:r>
            <a:r>
              <a:rPr lang="az-Latn-AZ" sz="3600" b="1" dirty="0" smtClean="0">
                <a:solidFill>
                  <a:srgbClr val="002060"/>
                </a:solidFill>
              </a:rPr>
              <a:t>ə AF olan xəstələrdə  Rivaroxabanın </a:t>
            </a:r>
            <a:r>
              <a:rPr lang="az-Latn-AZ" sz="3600" b="1" dirty="0">
                <a:solidFill>
                  <a:srgbClr val="002060"/>
                </a:solidFill>
              </a:rPr>
              <a:t>effektivliyi </a:t>
            </a:r>
            <a:r>
              <a:rPr lang="az-Latn-AZ" sz="3600" b="1" dirty="0" smtClean="0">
                <a:solidFill>
                  <a:srgbClr val="002060"/>
                </a:solidFill>
              </a:rPr>
              <a:t>(</a:t>
            </a:r>
            <a:r>
              <a:rPr lang="az-Latn-AZ" sz="3600" b="1" dirty="0" smtClean="0">
                <a:solidFill>
                  <a:srgbClr val="FF0000"/>
                </a:solidFill>
              </a:rPr>
              <a:t>AFİRE tədqiqatı</a:t>
            </a:r>
            <a:r>
              <a:rPr lang="az-Latn-AZ" sz="3600" b="1" dirty="0">
                <a:solidFill>
                  <a:srgbClr val="002060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10351576" cy="390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5040" y="5796367"/>
            <a:ext cx="743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NƏTİCƏ: </a:t>
            </a:r>
            <a:r>
              <a:rPr lang="az-Latn-AZ" b="1" dirty="0" smtClean="0">
                <a:solidFill>
                  <a:srgbClr val="002060"/>
                </a:solidFill>
              </a:rPr>
              <a:t>Yalnız kiçik dozalarda Rivaroksaban Aspirin ilə kombinasiyada  </a:t>
            </a:r>
          </a:p>
          <a:p>
            <a:r>
              <a:rPr lang="az-Latn-AZ" b="1" dirty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                stabil aterosklerotik ürək-damar xəstəlikləri zamanı effektivdir!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34" y="5796367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3600" b="1" dirty="0" smtClean="0">
                <a:solidFill>
                  <a:schemeClr val="accent5">
                    <a:lumMod val="50000"/>
                  </a:schemeClr>
                </a:solidFill>
              </a:rPr>
              <a:t>Cancer ilə bağlı tromboemboliyalarda YOAK effektivliyi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169044"/>
            <a:ext cx="5562600" cy="2688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8920"/>
            <a:ext cx="5020159" cy="2900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70" y="1268920"/>
            <a:ext cx="5075130" cy="3303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5818" y="4875630"/>
            <a:ext cx="616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u="sng" dirty="0" smtClean="0">
                <a:solidFill>
                  <a:srgbClr val="FF0000"/>
                </a:solidFill>
              </a:rPr>
              <a:t>NƏTİCƏ</a:t>
            </a:r>
            <a:r>
              <a:rPr lang="az-Latn-AZ" sz="2400" b="1" dirty="0" smtClean="0">
                <a:solidFill>
                  <a:srgbClr val="002060"/>
                </a:solidFill>
              </a:rPr>
              <a:t>: Cancer ilə bağlı tromboemboliyalarda</a:t>
            </a:r>
          </a:p>
          <a:p>
            <a:r>
              <a:rPr lang="az-Latn-AZ" sz="2400" b="1" dirty="0">
                <a:solidFill>
                  <a:srgbClr val="002060"/>
                </a:solidFill>
              </a:rPr>
              <a:t> </a:t>
            </a:r>
            <a:r>
              <a:rPr lang="az-Latn-AZ" sz="2400" b="1" dirty="0" smtClean="0">
                <a:solidFill>
                  <a:srgbClr val="002060"/>
                </a:solidFill>
              </a:rPr>
              <a:t>                ən effektiv YOAK </a:t>
            </a:r>
            <a:r>
              <a:rPr lang="az-Latn-AZ" sz="2400" b="1" dirty="0" smtClean="0">
                <a:solidFill>
                  <a:srgbClr val="FF0000"/>
                </a:solidFill>
              </a:rPr>
              <a:t>Apixabandır</a:t>
            </a:r>
          </a:p>
          <a:p>
            <a:r>
              <a:rPr lang="az-Latn-AZ" sz="2400" b="1" dirty="0">
                <a:solidFill>
                  <a:srgbClr val="002060"/>
                </a:solidFill>
              </a:rPr>
              <a:t> </a:t>
            </a:r>
            <a:r>
              <a:rPr lang="az-Latn-AZ" sz="2400" b="1" dirty="0" smtClean="0">
                <a:solidFill>
                  <a:srgbClr val="002060"/>
                </a:solidFill>
              </a:rPr>
              <a:t>                 (daha az qanaxma riski!)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495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az-Latn-A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 valvulyar AF zamanı insultun profilaktikasındaYeni Oral Antikoaqulyantların (YOAK) Varfarinlə müqayisəsi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8735"/>
            <a:ext cx="2839997" cy="459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22404"/>
            <a:ext cx="319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ROCKET AF </a:t>
            </a:r>
            <a:r>
              <a:rPr lang="az-Latn-AZ" b="1" dirty="0" smtClean="0">
                <a:solidFill>
                  <a:srgbClr val="002060"/>
                </a:solidFill>
              </a:rPr>
              <a:t>tədqiqatı</a:t>
            </a:r>
          </a:p>
          <a:p>
            <a:r>
              <a:rPr lang="az-Latn-AZ" b="1" i="1" u="sng" dirty="0" smtClean="0">
                <a:solidFill>
                  <a:srgbClr val="002060"/>
                </a:solidFill>
              </a:rPr>
              <a:t>Rivaroxaban 20 mgx1 -Varfarin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423" y="2268734"/>
            <a:ext cx="2981997" cy="4589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7052" y="1690688"/>
            <a:ext cx="28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ARİSTOTLE</a:t>
            </a:r>
            <a:r>
              <a:rPr lang="az-Latn-AZ" b="1" dirty="0" smtClean="0"/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tədqiqatı</a:t>
            </a:r>
          </a:p>
          <a:p>
            <a:r>
              <a:rPr lang="az-Latn-AZ" b="1" i="1" u="sng" dirty="0" smtClean="0">
                <a:solidFill>
                  <a:srgbClr val="002060"/>
                </a:solidFill>
              </a:rPr>
              <a:t>Apixaban 5 mgx2 -Varfarin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420" y="2442755"/>
            <a:ext cx="5051101" cy="316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9154" y="1622404"/>
            <a:ext cx="367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Re-LY </a:t>
            </a:r>
            <a:r>
              <a:rPr lang="az-Latn-AZ" b="1" dirty="0" smtClean="0">
                <a:solidFill>
                  <a:srgbClr val="002060"/>
                </a:solidFill>
              </a:rPr>
              <a:t>tədqiqatı</a:t>
            </a:r>
          </a:p>
          <a:p>
            <a:r>
              <a:rPr lang="az-Latn-AZ" b="1" i="1" u="sng" dirty="0" smtClean="0">
                <a:solidFill>
                  <a:srgbClr val="002060"/>
                </a:solidFill>
              </a:rPr>
              <a:t>Dabiqatran 150 mgx2 - Varfarin</a:t>
            </a:r>
          </a:p>
          <a:p>
            <a:r>
              <a:rPr lang="az-Latn-AZ" b="1" i="1" dirty="0">
                <a:solidFill>
                  <a:srgbClr val="002060"/>
                </a:solidFill>
              </a:rPr>
              <a:t> </a:t>
            </a:r>
            <a:r>
              <a:rPr lang="az-Latn-AZ" b="1" i="1" dirty="0" smtClean="0">
                <a:solidFill>
                  <a:srgbClr val="002060"/>
                </a:solidFill>
              </a:rPr>
              <a:t>                    110 mgx2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8446" y="5839097"/>
            <a:ext cx="4585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Nəticə</a:t>
            </a:r>
            <a:r>
              <a:rPr lang="az-Latn-AZ" b="1" dirty="0" smtClean="0">
                <a:solidFill>
                  <a:srgbClr val="002060"/>
                </a:solidFill>
              </a:rPr>
              <a:t>: non-valvulyar AF zamanı YOAK Varfarinlə müqayisədə</a:t>
            </a:r>
          </a:p>
          <a:p>
            <a:r>
              <a:rPr lang="az-Latn-AZ" b="1" dirty="0" smtClean="0">
                <a:solidFill>
                  <a:srgbClr val="002060"/>
                </a:solidFill>
              </a:rPr>
              <a:t> insultun yaranması və qanaxma  riskini azaldır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3600" b="1" dirty="0" smtClean="0">
                <a:solidFill>
                  <a:srgbClr val="002060"/>
                </a:solidFill>
              </a:rPr>
              <a:t>YOAK farmakokinetikasına təsir edən xəstəliklər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5702085" cy="4556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4719" y="2929180"/>
            <a:ext cx="4500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az-Latn-AZ" sz="3200" b="1" dirty="0" smtClean="0">
                <a:solidFill>
                  <a:srgbClr val="002060"/>
                </a:solidFill>
              </a:rPr>
              <a:t>Böyrək çatışmazlığı.</a:t>
            </a:r>
          </a:p>
          <a:p>
            <a:pPr marL="400050" indent="-400050">
              <a:buAutoNum type="romanUcPeriod"/>
            </a:pPr>
            <a:r>
              <a:rPr lang="az-Latn-AZ" sz="3200" b="1" dirty="0" smtClean="0">
                <a:solidFill>
                  <a:srgbClr val="002060"/>
                </a:solidFill>
              </a:rPr>
              <a:t>Qaraciyər çatışmazlığı</a:t>
            </a:r>
          </a:p>
          <a:p>
            <a:pPr marL="400050" indent="-400050">
              <a:buAutoNum type="romanUcPeriod"/>
            </a:pPr>
            <a:r>
              <a:rPr lang="az-Latn-AZ" sz="3200" b="1" dirty="0" smtClean="0">
                <a:solidFill>
                  <a:srgbClr val="002060"/>
                </a:solidFill>
              </a:rPr>
              <a:t>Ekstremal bədən çəkisi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833" y="5928062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217" y="334128"/>
            <a:ext cx="10515600" cy="1325563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2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Böyrək çatışmazlığında yeni peroral antikoaqulyantların istifadə prinsipləri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ahajournals.org/cms/asset/b8939236-6c55-4646-946f-998500325506/jah35265-fig-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72491"/>
            <a:ext cx="10515600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5760720"/>
            <a:ext cx="1102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Ashley Chen. Journal of the American Heart Association. Direct Oral Anticoagulant Use: A Practical Guide to Common Clinical Challenges, Volume: 9, Issue: 13, DOI: (10.1161/JAHA.120.017559)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2109" y="1972491"/>
            <a:ext cx="536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Kokroft – Qolt </a:t>
            </a:r>
            <a:r>
              <a:rPr lang="az-Latn-AZ" b="1" dirty="0" smtClean="0">
                <a:solidFill>
                  <a:srgbClr val="002060"/>
                </a:solidFill>
              </a:rPr>
              <a:t>düsturu ilə kreaninin klirensi hesablanır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5635" cy="1325563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3600" b="1" dirty="0" smtClean="0">
                <a:solidFill>
                  <a:schemeClr val="bg1"/>
                </a:solidFill>
              </a:rPr>
              <a:t>Qaraciyər çatışmazlığında YOAK istifadə prinsipləri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7" y="2169763"/>
            <a:ext cx="10492352" cy="4494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2236" y="1708098"/>
            <a:ext cx="766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Child – Pugh Score for Classification of Hepatic Impairment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3790" y="5966847"/>
            <a:ext cx="438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Yaln</a:t>
            </a:r>
            <a:r>
              <a:rPr lang="az-Latn-AZ" b="1" dirty="0" smtClean="0">
                <a:solidFill>
                  <a:srgbClr val="00B050"/>
                </a:solidFill>
              </a:rPr>
              <a:t>ız </a:t>
            </a:r>
            <a:r>
              <a:rPr lang="az-Latn-AZ" b="1" dirty="0" smtClean="0">
                <a:solidFill>
                  <a:srgbClr val="FF0000"/>
                </a:solidFill>
              </a:rPr>
              <a:t>Dabiqatran, Apixaban, Edoxaban </a:t>
            </a:r>
            <a:r>
              <a:rPr lang="az-Latn-AZ" b="1" dirty="0" smtClean="0">
                <a:solidFill>
                  <a:srgbClr val="00B050"/>
                </a:solidFill>
              </a:rPr>
              <a:t>olar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156" y="5782181"/>
            <a:ext cx="318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>
                <a:solidFill>
                  <a:srgbClr val="00B050"/>
                </a:solidFill>
              </a:rPr>
              <a:t>Bütün YOAK istifadə oluna bilər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4280" y="6177248"/>
            <a:ext cx="277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>
                <a:solidFill>
                  <a:srgbClr val="00B050"/>
                </a:solidFill>
              </a:rPr>
              <a:t>Bütün YOAK əks göstərişdir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Müxtəlif bədən çəkisi olan xəstələrdə yeni peroral antkoaqulyantların farmakokinetik profili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1417"/>
            <a:ext cx="10515600" cy="4140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633" y="5944156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20" y="365125"/>
            <a:ext cx="1062538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Antikoaqulyantlar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8420" y="1825625"/>
            <a:ext cx="5291380" cy="435133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0"/>
            <a:r>
              <a:rPr lang="az-Latn-AZ" sz="2000" b="1" u="sng" dirty="0">
                <a:solidFill>
                  <a:srgbClr val="0070C0"/>
                </a:solidFill>
              </a:rPr>
              <a:t>Vitamin K antaqonistləri </a:t>
            </a:r>
            <a:r>
              <a:rPr lang="az-Latn-AZ" sz="2000" b="1" dirty="0">
                <a:solidFill>
                  <a:prstClr val="black"/>
                </a:solidFill>
              </a:rPr>
              <a:t>– </a:t>
            </a:r>
            <a:r>
              <a:rPr lang="az-Latn-AZ" sz="2000" b="1" dirty="0">
                <a:solidFill>
                  <a:srgbClr val="00B050"/>
                </a:solidFill>
              </a:rPr>
              <a:t>Varfarin</a:t>
            </a:r>
            <a:r>
              <a:rPr lang="az-Latn-AZ" sz="2000" b="1" dirty="0">
                <a:solidFill>
                  <a:prstClr val="black"/>
                </a:solidFill>
              </a:rPr>
              <a:t> </a:t>
            </a:r>
            <a:r>
              <a:rPr lang="az-Latn-AZ" sz="2000" b="1" i="1" dirty="0">
                <a:solidFill>
                  <a:srgbClr val="0070C0"/>
                </a:solidFill>
              </a:rPr>
              <a:t>(peroral)</a:t>
            </a:r>
          </a:p>
          <a:p>
            <a:pPr lvl="0"/>
            <a:r>
              <a:rPr lang="az-Latn-AZ" sz="2000" b="1" u="sng" dirty="0">
                <a:solidFill>
                  <a:srgbClr val="0070C0"/>
                </a:solidFill>
              </a:rPr>
              <a:t>Düz təsirli antikoaqulyantlar </a:t>
            </a:r>
            <a:r>
              <a:rPr lang="az-Latn-AZ" sz="2000" b="1" dirty="0">
                <a:solidFill>
                  <a:srgbClr val="00B050"/>
                </a:solidFill>
              </a:rPr>
              <a:t>– Heparin, Fraksiparin</a:t>
            </a:r>
            <a:r>
              <a:rPr lang="az-Latn-AZ" sz="2000" b="1" dirty="0">
                <a:solidFill>
                  <a:srgbClr val="FF0000"/>
                </a:solidFill>
              </a:rPr>
              <a:t> </a:t>
            </a:r>
            <a:r>
              <a:rPr lang="az-Latn-AZ" sz="2000" b="1" i="1" dirty="0">
                <a:solidFill>
                  <a:srgbClr val="0070C0"/>
                </a:solidFill>
              </a:rPr>
              <a:t>(parenteral)</a:t>
            </a:r>
          </a:p>
          <a:p>
            <a:pPr lvl="0"/>
            <a:r>
              <a:rPr lang="az-Latn-AZ" sz="2000" b="1" u="sng" dirty="0">
                <a:solidFill>
                  <a:srgbClr val="0070C0"/>
                </a:solidFill>
              </a:rPr>
              <a:t>Trombinin düz inhibitorları </a:t>
            </a:r>
            <a:r>
              <a:rPr lang="az-Latn-AZ" sz="2000" b="1" dirty="0">
                <a:solidFill>
                  <a:prstClr val="black"/>
                </a:solidFill>
              </a:rPr>
              <a:t>– </a:t>
            </a:r>
            <a:r>
              <a:rPr lang="az-Latn-AZ" sz="2000" b="1" dirty="0">
                <a:solidFill>
                  <a:srgbClr val="FF0000"/>
                </a:solidFill>
              </a:rPr>
              <a:t>Dabiqatran </a:t>
            </a:r>
            <a:r>
              <a:rPr lang="az-Latn-AZ" sz="2000" b="1" dirty="0" smtClean="0">
                <a:solidFill>
                  <a:srgbClr val="FF0000"/>
                </a:solidFill>
              </a:rPr>
              <a:t>   </a:t>
            </a:r>
            <a:endParaRPr lang="az-Latn-AZ" sz="2000" b="1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az-Latn-AZ" sz="2000" b="1" i="1" dirty="0" smtClean="0">
                <a:solidFill>
                  <a:srgbClr val="0070C0"/>
                </a:solidFill>
              </a:rPr>
              <a:t>                                                         (peroral)</a:t>
            </a:r>
            <a:endParaRPr lang="az-Latn-AZ" sz="2000" b="1" i="1" dirty="0">
              <a:solidFill>
                <a:srgbClr val="0070C0"/>
              </a:solidFill>
            </a:endParaRPr>
          </a:p>
          <a:p>
            <a:pPr lvl="0"/>
            <a:r>
              <a:rPr lang="az-Latn-AZ" sz="2000" b="1" u="sng" dirty="0">
                <a:solidFill>
                  <a:srgbClr val="0070C0"/>
                </a:solidFill>
              </a:rPr>
              <a:t>Xa faktorun inhibitorları</a:t>
            </a:r>
            <a:r>
              <a:rPr lang="az-Latn-AZ" sz="2000" b="1" dirty="0">
                <a:solidFill>
                  <a:prstClr val="black"/>
                </a:solidFill>
              </a:rPr>
              <a:t>: </a:t>
            </a:r>
            <a:r>
              <a:rPr lang="az-Latn-AZ" sz="2000" b="1" dirty="0" smtClean="0">
                <a:solidFill>
                  <a:srgbClr val="00B050"/>
                </a:solidFill>
              </a:rPr>
              <a:t>Fondaparinuks</a:t>
            </a:r>
          </a:p>
          <a:p>
            <a:pPr marL="0" lvl="0" indent="0">
              <a:buNone/>
            </a:pPr>
            <a:r>
              <a:rPr lang="az-Latn-AZ" sz="2000" b="1" i="1" dirty="0">
                <a:solidFill>
                  <a:srgbClr val="0070C0"/>
                </a:solidFill>
              </a:rPr>
              <a:t> </a:t>
            </a:r>
            <a:r>
              <a:rPr lang="az-Latn-AZ" sz="2000" b="1" i="1" dirty="0" smtClean="0">
                <a:solidFill>
                  <a:srgbClr val="0070C0"/>
                </a:solidFill>
              </a:rPr>
              <a:t>                                                 (parenteral)                           </a:t>
            </a:r>
            <a:endParaRPr lang="az-Latn-AZ" sz="2000" b="1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az-Latn-AZ" sz="2000" b="1" dirty="0">
                <a:solidFill>
                  <a:srgbClr val="00B050"/>
                </a:solidFill>
              </a:rPr>
              <a:t>                                                </a:t>
            </a:r>
            <a:r>
              <a:rPr lang="az-Latn-AZ" sz="2000" b="1" dirty="0">
                <a:solidFill>
                  <a:srgbClr val="FF0000"/>
                </a:solidFill>
              </a:rPr>
              <a:t>Rivaroxaban </a:t>
            </a:r>
            <a:r>
              <a:rPr lang="az-Latn-AZ" sz="2000" b="1" i="1" dirty="0">
                <a:solidFill>
                  <a:srgbClr val="0070C0"/>
                </a:solidFill>
              </a:rPr>
              <a:t>(peroral)</a:t>
            </a:r>
          </a:p>
          <a:p>
            <a:pPr marL="0" lvl="0" indent="0">
              <a:buNone/>
            </a:pPr>
            <a:r>
              <a:rPr lang="az-Latn-AZ" sz="2000" b="1" dirty="0">
                <a:solidFill>
                  <a:prstClr val="black"/>
                </a:solidFill>
              </a:rPr>
              <a:t>                                                </a:t>
            </a:r>
            <a:r>
              <a:rPr lang="az-Latn-AZ" sz="2000" b="1" dirty="0">
                <a:solidFill>
                  <a:srgbClr val="FF0000"/>
                </a:solidFill>
              </a:rPr>
              <a:t>Apixaban </a:t>
            </a:r>
            <a:r>
              <a:rPr lang="az-Latn-AZ" sz="2000" b="1" i="1" dirty="0">
                <a:solidFill>
                  <a:srgbClr val="0070C0"/>
                </a:solidFill>
              </a:rPr>
              <a:t>(peroral)</a:t>
            </a:r>
          </a:p>
          <a:p>
            <a:pPr marL="0" lvl="0" indent="0">
              <a:buNone/>
            </a:pPr>
            <a:r>
              <a:rPr lang="az-Latn-AZ" sz="2000" b="1" dirty="0">
                <a:solidFill>
                  <a:srgbClr val="FF0000"/>
                </a:solidFill>
              </a:rPr>
              <a:t>                                                Edoxaban </a:t>
            </a:r>
            <a:r>
              <a:rPr lang="az-Latn-AZ" sz="2000" b="1" i="1" dirty="0">
                <a:solidFill>
                  <a:srgbClr val="0070C0"/>
                </a:solidFill>
              </a:rPr>
              <a:t>(peroral)</a:t>
            </a:r>
          </a:p>
          <a:p>
            <a:pPr marL="0" lvl="0" indent="0">
              <a:buNone/>
            </a:pPr>
            <a:r>
              <a:rPr lang="az-Latn-AZ" sz="2000" b="1" dirty="0">
                <a:solidFill>
                  <a:srgbClr val="FF0000"/>
                </a:solidFill>
              </a:rPr>
              <a:t>                                                Betrixaban </a:t>
            </a:r>
            <a:r>
              <a:rPr lang="az-Latn-AZ" sz="2000" b="1" i="1" dirty="0">
                <a:solidFill>
                  <a:srgbClr val="0070C0"/>
                </a:solidFill>
              </a:rPr>
              <a:t>(peroral)</a:t>
            </a:r>
          </a:p>
          <a:p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z-Latn-AZ" sz="2000" b="1" u="sng" dirty="0">
                <a:solidFill>
                  <a:srgbClr val="0070C0"/>
                </a:solidFill>
              </a:rPr>
              <a:t>Yeni </a:t>
            </a:r>
            <a:r>
              <a:rPr lang="az-Latn-AZ" sz="2000" b="1" u="sng" dirty="0" smtClean="0">
                <a:solidFill>
                  <a:srgbClr val="0070C0"/>
                </a:solidFill>
              </a:rPr>
              <a:t>oral antikoaqulyantlar (YOAK)</a:t>
            </a:r>
            <a:r>
              <a:rPr lang="az-Latn-AZ" sz="2000" b="1" dirty="0" smtClean="0">
                <a:solidFill>
                  <a:srgbClr val="0070C0"/>
                </a:solidFill>
              </a:rPr>
              <a:t>:    </a:t>
            </a:r>
          </a:p>
          <a:p>
            <a:pPr marL="0" lvl="0" indent="0" algn="ctr">
              <a:buNone/>
            </a:pPr>
            <a:r>
              <a:rPr lang="az-Latn-AZ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smtClean="0">
                <a:solidFill>
                  <a:srgbClr val="FF0000"/>
                </a:solidFill>
              </a:rPr>
              <a:t>a</a:t>
            </a:r>
            <a:r>
              <a:rPr lang="az-Latn-AZ" sz="2000" b="1" smtClean="0">
                <a:solidFill>
                  <a:srgbClr val="FF0000"/>
                </a:solidFill>
              </a:rPr>
              <a:t>biqatran</a:t>
            </a:r>
            <a:endParaRPr lang="az-Latn-AZ" sz="2000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az-Latn-AZ" sz="2000" b="1" dirty="0" smtClean="0">
                <a:solidFill>
                  <a:srgbClr val="FF0000"/>
                </a:solidFill>
              </a:rPr>
              <a:t>       Rivakoksaban</a:t>
            </a:r>
            <a:endParaRPr lang="az-Latn-AZ" sz="20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az-Latn-AZ" sz="2000" b="1" dirty="0" smtClean="0">
                <a:solidFill>
                  <a:srgbClr val="FF0000"/>
                </a:solidFill>
              </a:rPr>
              <a:t>Apixaban</a:t>
            </a:r>
            <a:endParaRPr lang="az-Latn-AZ" sz="20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az-Latn-AZ" sz="2000" b="1" dirty="0">
                <a:solidFill>
                  <a:srgbClr val="FF0000"/>
                </a:solidFill>
              </a:rPr>
              <a:t> </a:t>
            </a:r>
            <a:r>
              <a:rPr lang="az-Latn-AZ" sz="2000" b="1" dirty="0" smtClean="0">
                <a:solidFill>
                  <a:srgbClr val="FF0000"/>
                </a:solidFill>
              </a:rPr>
              <a:t>Edoxaban</a:t>
            </a:r>
            <a:endParaRPr lang="az-Latn-AZ" sz="20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az-Latn-AZ" sz="2000" b="1" dirty="0">
                <a:solidFill>
                  <a:srgbClr val="FF0000"/>
                </a:solidFill>
              </a:rPr>
              <a:t>    </a:t>
            </a:r>
            <a:r>
              <a:rPr lang="az-Latn-AZ" sz="2000" b="1" dirty="0" smtClean="0">
                <a:solidFill>
                  <a:srgbClr val="FF0000"/>
                </a:solidFill>
              </a:rPr>
              <a:t>Betrixaban</a:t>
            </a:r>
            <a:endParaRPr lang="az-Latn-AZ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162" y="5719723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Müxtəlif bədən çəkisi olan xəstələrdə yeni peroral antkoaqulyantların </a:t>
            </a:r>
            <a:r>
              <a:rPr lang="az-Latn-A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istifadəsi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6" y="1972492"/>
            <a:ext cx="826878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az-Latn-A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 antikoaqulyantlara (antikoaqulyant arası) keçid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VKA – YOAK:</a:t>
            </a:r>
          </a:p>
          <a:p>
            <a:pPr marL="0" indent="0">
              <a:buNone/>
            </a:pPr>
            <a:r>
              <a:rPr lang="az-Latn-AZ" u="sng" dirty="0" smtClean="0">
                <a:solidFill>
                  <a:srgbClr val="0070C0"/>
                </a:solidFill>
              </a:rPr>
              <a:t>İNR≤2 </a:t>
            </a:r>
            <a:r>
              <a:rPr lang="az-Latn-AZ" i="1" dirty="0" smtClean="0">
                <a:solidFill>
                  <a:srgbClr val="002060"/>
                </a:solidFill>
              </a:rPr>
              <a:t>– YOAK müalicəni dərhal başlamaq</a:t>
            </a:r>
          </a:p>
          <a:p>
            <a:pPr marL="0" indent="0">
              <a:buNone/>
            </a:pPr>
            <a:r>
              <a:rPr lang="az-Latn-AZ" u="sng" dirty="0" smtClean="0">
                <a:solidFill>
                  <a:srgbClr val="0070C0"/>
                </a:solidFill>
              </a:rPr>
              <a:t>İNR 2-2,5 </a:t>
            </a:r>
            <a:r>
              <a:rPr lang="az-Latn-AZ" dirty="0" smtClean="0"/>
              <a:t>– </a:t>
            </a:r>
            <a:r>
              <a:rPr lang="az-Latn-AZ" i="1" dirty="0" smtClean="0">
                <a:solidFill>
                  <a:srgbClr val="002060"/>
                </a:solidFill>
              </a:rPr>
              <a:t>YOAK müalicəni 1 gündən sonra başlamaq</a:t>
            </a:r>
          </a:p>
          <a:p>
            <a:pPr marL="0" indent="0">
              <a:buNone/>
            </a:pPr>
            <a:r>
              <a:rPr lang="az-Latn-AZ" u="sng" dirty="0" smtClean="0">
                <a:solidFill>
                  <a:srgbClr val="0070C0"/>
                </a:solidFill>
              </a:rPr>
              <a:t>İNR 2,5-3 </a:t>
            </a:r>
            <a:r>
              <a:rPr lang="az-Latn-AZ" dirty="0" smtClean="0"/>
              <a:t>– </a:t>
            </a:r>
            <a:r>
              <a:rPr lang="az-Latn-AZ" i="1" dirty="0" smtClean="0">
                <a:solidFill>
                  <a:srgbClr val="002060"/>
                </a:solidFill>
              </a:rPr>
              <a:t>3 gündən sonra təkrar İNR yoxlamaq, sonra YOAK müalicəni başlamaq</a:t>
            </a:r>
          </a:p>
          <a:p>
            <a:pPr marL="0" indent="0">
              <a:buNone/>
            </a:pPr>
            <a:r>
              <a:rPr lang="az-Latn-AZ" u="sng" dirty="0" smtClean="0">
                <a:solidFill>
                  <a:srgbClr val="0070C0"/>
                </a:solidFill>
              </a:rPr>
              <a:t>İNR ≥3 </a:t>
            </a:r>
            <a:r>
              <a:rPr lang="az-Latn-AZ" dirty="0" smtClean="0"/>
              <a:t>– </a:t>
            </a:r>
            <a:r>
              <a:rPr lang="az-Latn-AZ" i="1" dirty="0" smtClean="0">
                <a:solidFill>
                  <a:srgbClr val="002060"/>
                </a:solidFill>
              </a:rPr>
              <a:t>3-5 gündən sonra təkrar İNR yoxlamaq, sonra YOAK müalicəni başlamaq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YOAK – VKA:</a:t>
            </a:r>
          </a:p>
          <a:p>
            <a:pPr marL="0" indent="0">
              <a:buNone/>
            </a:pPr>
            <a:r>
              <a:rPr lang="az-Latn-AZ" dirty="0">
                <a:solidFill>
                  <a:srgbClr val="0070C0"/>
                </a:solidFill>
              </a:rPr>
              <a:t>İNR</a:t>
            </a:r>
            <a:r>
              <a:rPr lang="az-Latn-AZ" dirty="0" smtClean="0">
                <a:solidFill>
                  <a:srgbClr val="0070C0"/>
                </a:solidFill>
              </a:rPr>
              <a:t>≤2 </a:t>
            </a:r>
            <a:r>
              <a:rPr lang="az-Latn-AZ" i="1" dirty="0" smtClean="0">
                <a:solidFill>
                  <a:srgbClr val="002060"/>
                </a:solidFill>
              </a:rPr>
              <a:t>– VKA müalicəyə başlamaq, İNR 2-3 çatana qədər YOAK müalicəni davam etmək</a:t>
            </a:r>
          </a:p>
          <a:p>
            <a:pPr marL="0" indent="0">
              <a:buNone/>
            </a:pPr>
            <a:r>
              <a:rPr lang="az-Latn-AZ" dirty="0" smtClean="0">
                <a:solidFill>
                  <a:srgbClr val="0070C0"/>
                </a:solidFill>
              </a:rPr>
              <a:t>İNR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  <a:r>
              <a:rPr lang="az-Latn-AZ" dirty="0" smtClean="0">
                <a:solidFill>
                  <a:srgbClr val="0070C0"/>
                </a:solidFill>
              </a:rPr>
              <a:t>2 </a:t>
            </a:r>
            <a:r>
              <a:rPr lang="az-Latn-AZ" i="1" dirty="0" smtClean="0">
                <a:solidFill>
                  <a:srgbClr val="002060"/>
                </a:solidFill>
              </a:rPr>
              <a:t>– VKA müalicəyə başlamaq, YOAK müalicəni dərhal saxlamaq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707" y="5854660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9877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Antikoaqulyantarası keçid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257051"/>
            <a:ext cx="10515600" cy="257031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az-Latn-AZ" dirty="0" smtClean="0">
              <a:solidFill>
                <a:srgbClr val="FF0000"/>
              </a:solidFill>
            </a:endParaRPr>
          </a:p>
          <a:p>
            <a:r>
              <a:rPr lang="az-Latn-AZ" b="1" dirty="0" smtClean="0">
                <a:solidFill>
                  <a:srgbClr val="FF0000"/>
                </a:solidFill>
              </a:rPr>
              <a:t>YOAK – YOAK </a:t>
            </a:r>
            <a:r>
              <a:rPr lang="az-Latn-AZ" b="1" dirty="0" smtClean="0"/>
              <a:t>–</a:t>
            </a:r>
            <a:r>
              <a:rPr lang="az-Latn-AZ" b="1" dirty="0" smtClean="0">
                <a:solidFill>
                  <a:srgbClr val="002060"/>
                </a:solidFill>
              </a:rPr>
              <a:t> dərhal keçmək</a:t>
            </a:r>
          </a:p>
          <a:p>
            <a:r>
              <a:rPr lang="az-Latn-AZ" b="1" dirty="0" smtClean="0">
                <a:solidFill>
                  <a:srgbClr val="FF0000"/>
                </a:solidFill>
              </a:rPr>
              <a:t>Peroral AK – Parenteral AK </a:t>
            </a:r>
            <a:r>
              <a:rPr lang="az-Latn-AZ" b="1" dirty="0" smtClean="0"/>
              <a:t>– </a:t>
            </a:r>
            <a:r>
              <a:rPr lang="az-Latn-AZ" b="1" dirty="0" smtClean="0">
                <a:solidFill>
                  <a:srgbClr val="002060"/>
                </a:solidFill>
              </a:rPr>
              <a:t>dərhal keçmək</a:t>
            </a:r>
          </a:p>
          <a:p>
            <a:r>
              <a:rPr lang="az-Latn-AZ" b="1" dirty="0" smtClean="0">
                <a:solidFill>
                  <a:srgbClr val="FF0000"/>
                </a:solidFill>
              </a:rPr>
              <a:t>Parenteral AK – Peroral AK </a:t>
            </a:r>
            <a:r>
              <a:rPr lang="az-Latn-AZ" b="1" dirty="0" smtClean="0"/>
              <a:t>– </a:t>
            </a:r>
            <a:r>
              <a:rPr lang="az-Latn-AZ" b="1" dirty="0" smtClean="0">
                <a:solidFill>
                  <a:srgbClr val="002060"/>
                </a:solidFill>
              </a:rPr>
              <a:t>dərhal keçmək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34" y="5827363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55854"/>
            <a:ext cx="10515600" cy="28527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Yeni</a:t>
            </a:r>
            <a:r>
              <a:rPr lang="en-US" sz="4800" b="1" dirty="0">
                <a:solidFill>
                  <a:srgbClr val="002060"/>
                </a:solidFill>
              </a:rPr>
              <a:t> oral </a:t>
            </a:r>
            <a:r>
              <a:rPr lang="en-US" sz="4800" b="1" dirty="0" err="1">
                <a:solidFill>
                  <a:srgbClr val="002060"/>
                </a:solidFill>
              </a:rPr>
              <a:t>antikoagulantlar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arasında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seçim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etməyə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ehtiyac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varmı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5400" dirty="0" smtClean="0">
                <a:solidFill>
                  <a:srgbClr val="FF0000"/>
                </a:solidFill>
              </a:rPr>
              <a:t>Var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34" y="5943521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465897"/>
            <a:ext cx="10515600" cy="2852737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az-Latn-AZ" b="1" dirty="0" smtClean="0">
                <a:solidFill>
                  <a:schemeClr val="bg1"/>
                </a:solidFill>
              </a:rPr>
              <a:t>Diqqətinizə görə təşəkkür edirəm</a:t>
            </a:r>
            <a:br>
              <a:rPr lang="az-Latn-AZ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34" y="5903239"/>
            <a:ext cx="2694666" cy="91447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9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3200" b="1" dirty="0" smtClean="0">
                <a:solidFill>
                  <a:srgbClr val="002060"/>
                </a:solidFill>
              </a:rPr>
              <a:t>Yeni oral antikoaqulyantların istifadəsinə göstərişlər: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29246"/>
            <a:ext cx="5550879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az-Latn-AZ" sz="2000" b="1" i="1" u="sng" dirty="0" smtClean="0">
                <a:solidFill>
                  <a:srgbClr val="FF0000"/>
                </a:solidFill>
              </a:rPr>
              <a:t>İstifadəyə göstəriş</a:t>
            </a:r>
            <a:r>
              <a:rPr lang="az-Latn-AZ" i="1" u="sng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Non valvulyar AF insultun profilaktikası;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Ağciyər arteriyasının tromboemboliyası</a:t>
            </a:r>
          </a:p>
          <a:p>
            <a:r>
              <a:rPr lang="az-Latn-AZ" dirty="0">
                <a:solidFill>
                  <a:srgbClr val="002060"/>
                </a:solidFill>
              </a:rPr>
              <a:t> </a:t>
            </a:r>
            <a:r>
              <a:rPr lang="az-Latn-AZ" dirty="0" smtClean="0">
                <a:solidFill>
                  <a:srgbClr val="002060"/>
                </a:solidFill>
              </a:rPr>
              <a:t>      (həmçinin residivlərin profilaktikası);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Trombozların profilaktikası;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Dərin venaların trombozunun müalicəsi;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Diz və çanaq oynaqların total endoprotezləşməsindən </a:t>
            </a:r>
          </a:p>
          <a:p>
            <a:r>
              <a:rPr lang="az-Latn-AZ" dirty="0">
                <a:solidFill>
                  <a:srgbClr val="002060"/>
                </a:solidFill>
              </a:rPr>
              <a:t> </a:t>
            </a:r>
            <a:r>
              <a:rPr lang="az-Latn-AZ" dirty="0" smtClean="0">
                <a:solidFill>
                  <a:srgbClr val="002060"/>
                </a:solidFill>
              </a:rPr>
              <a:t>      sonra tromboemboliyanın pr</a:t>
            </a:r>
            <a:r>
              <a:rPr lang="en-US" dirty="0" err="1" smtClean="0">
                <a:solidFill>
                  <a:srgbClr val="002060"/>
                </a:solidFill>
              </a:rPr>
              <a:t>ofila</a:t>
            </a:r>
            <a:r>
              <a:rPr lang="az-Latn-AZ" dirty="0" smtClean="0">
                <a:solidFill>
                  <a:srgbClr val="002060"/>
                </a:solidFill>
              </a:rPr>
              <a:t>ktikası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6561" y="2129246"/>
            <a:ext cx="4587239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z-Latn-AZ" sz="2000" b="1" i="1" u="sng" dirty="0" smtClean="0">
                <a:solidFill>
                  <a:srgbClr val="FF0000"/>
                </a:solidFill>
              </a:rPr>
              <a:t>Naməlum göstəriş: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Perkutan koronar müdaxilədən sonra </a:t>
            </a:r>
          </a:p>
          <a:p>
            <a:r>
              <a:rPr lang="az-Latn-AZ" dirty="0" smtClean="0">
                <a:solidFill>
                  <a:srgbClr val="002060"/>
                </a:solidFill>
              </a:rPr>
              <a:t>     yaranan AF;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Valvulyar AF;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Cancer ilə əlaqəli tromboemboliya;</a:t>
            </a:r>
          </a:p>
          <a:p>
            <a:pPr marL="285750" indent="-285750">
              <a:buFontTx/>
              <a:buChar char="-"/>
            </a:pPr>
            <a:r>
              <a:rPr lang="az-Latn-AZ" dirty="0" smtClean="0">
                <a:solidFill>
                  <a:srgbClr val="002060"/>
                </a:solidFill>
              </a:rPr>
              <a:t>Stabil  aterosklerotik ÜD xəstəlikləri</a:t>
            </a:r>
          </a:p>
          <a:p>
            <a:pPr marL="285750" indent="-285750">
              <a:buFontTx/>
              <a:buChar char="-"/>
            </a:pPr>
            <a:endParaRPr lang="az-Latn-AZ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az-Latn-AZ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1634" y="4911634"/>
            <a:ext cx="632463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z-Latn-AZ" sz="2000" b="1" i="1" u="sng" dirty="0" smtClean="0">
                <a:solidFill>
                  <a:srgbClr val="FF0000"/>
                </a:solidFill>
              </a:rPr>
              <a:t>Xüsusi göstərişlər:</a:t>
            </a:r>
          </a:p>
          <a:p>
            <a:pPr marL="285750" indent="-285750">
              <a:buFontTx/>
              <a:buChar char="-"/>
            </a:pPr>
            <a:r>
              <a:rPr lang="az-Latn-AZ" b="1" i="1" dirty="0" smtClean="0">
                <a:solidFill>
                  <a:srgbClr val="002060"/>
                </a:solidFill>
              </a:rPr>
              <a:t>Betrixaban </a:t>
            </a:r>
            <a:r>
              <a:rPr lang="az-Latn-AZ" dirty="0" smtClean="0">
                <a:solidFill>
                  <a:srgbClr val="002060"/>
                </a:solidFill>
              </a:rPr>
              <a:t>– venoz tromboemboliyanın profilaktikası;</a:t>
            </a:r>
          </a:p>
          <a:p>
            <a:pPr marL="285750" indent="-285750">
              <a:buFontTx/>
              <a:buChar char="-"/>
            </a:pPr>
            <a:r>
              <a:rPr lang="az-Latn-AZ" b="1" i="1" dirty="0" smtClean="0">
                <a:solidFill>
                  <a:srgbClr val="002060"/>
                </a:solidFill>
              </a:rPr>
              <a:t>Rivaroxaban</a:t>
            </a:r>
            <a:r>
              <a:rPr lang="az-Latn-AZ" dirty="0" smtClean="0">
                <a:solidFill>
                  <a:srgbClr val="002060"/>
                </a:solidFill>
              </a:rPr>
              <a:t> – aspirinlə birgə ÜİX-in müalicəsində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64" y="4717335"/>
            <a:ext cx="2867025" cy="1590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34" y="5850770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0031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az-Latn-AZ" sz="2800" b="1" dirty="0">
                <a:solidFill>
                  <a:srgbClr val="002060"/>
                </a:solidFill>
              </a:rPr>
              <a:t>P</a:t>
            </a:r>
            <a:r>
              <a:rPr lang="az-Latn-AZ" sz="2800" b="1" dirty="0" smtClean="0">
                <a:solidFill>
                  <a:srgbClr val="002060"/>
                </a:solidFill>
              </a:rPr>
              <a:t>erkutan koronar müdaxilədən (PKM) sonra yaranan AF YOAK istifadəsi</a:t>
            </a:r>
            <a:br>
              <a:rPr lang="az-Latn-AZ" sz="2800" b="1" dirty="0" smtClean="0">
                <a:solidFill>
                  <a:srgbClr val="002060"/>
                </a:solidFill>
              </a:rPr>
            </a:br>
            <a:r>
              <a:rPr lang="az-Latn-AZ" sz="2800" b="1" u="sng" dirty="0" smtClean="0">
                <a:solidFill>
                  <a:srgbClr val="0070C0"/>
                </a:solidFill>
              </a:rPr>
              <a:t>(</a:t>
            </a:r>
            <a:r>
              <a:rPr lang="az-Latn-AZ" sz="2800" b="1" i="1" u="sng" dirty="0" smtClean="0">
                <a:solidFill>
                  <a:srgbClr val="0070C0"/>
                </a:solidFill>
              </a:rPr>
              <a:t>PİONEER AF – PCİ, Re-DUAL PCİ, AUGUSTUS tədqiqatları</a:t>
            </a:r>
            <a:r>
              <a:rPr lang="az-Latn-AZ" sz="2800" b="1" u="sng" dirty="0" smtClean="0">
                <a:solidFill>
                  <a:srgbClr val="0070C0"/>
                </a:solidFill>
              </a:rPr>
              <a:t>)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041" y="231984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b="1" dirty="0" smtClean="0">
                <a:solidFill>
                  <a:srgbClr val="FF0000"/>
                </a:solidFill>
              </a:rPr>
              <a:t>PKM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352" y="2354217"/>
            <a:ext cx="391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800" dirty="0" smtClean="0">
                <a:solidFill>
                  <a:srgbClr val="002060"/>
                </a:solidFill>
              </a:rPr>
              <a:t>İkili antiaqreqant terapiya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90467" y="3256767"/>
            <a:ext cx="901874" cy="701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21479" y="3200539"/>
            <a:ext cx="1014608" cy="82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60429" y="433400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dirty="0" smtClean="0">
                <a:solidFill>
                  <a:srgbClr val="002060"/>
                </a:solidFill>
              </a:rPr>
              <a:t>Aspirin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2341" y="4384110"/>
            <a:ext cx="4476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2400" dirty="0" smtClean="0">
                <a:solidFill>
                  <a:srgbClr val="002060"/>
                </a:solidFill>
              </a:rPr>
              <a:t>P2Y12 inhibitorları </a:t>
            </a:r>
          </a:p>
          <a:p>
            <a:pPr algn="ctr"/>
            <a:r>
              <a:rPr lang="az-Latn-AZ" sz="2400" i="1" dirty="0" smtClean="0">
                <a:solidFill>
                  <a:srgbClr val="002060"/>
                </a:solidFill>
              </a:rPr>
              <a:t>(klopidoqrel, prasuqrel, tikaqrelor</a:t>
            </a:r>
            <a:r>
              <a:rPr lang="az-Latn-AZ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823182" y="2836958"/>
            <a:ext cx="484632" cy="2724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77280" y="5812077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800" b="1" dirty="0" smtClean="0">
                <a:solidFill>
                  <a:srgbClr val="FF0000"/>
                </a:solidFill>
              </a:rPr>
              <a:t>AF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741389" y="57529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09836" y="5760789"/>
            <a:ext cx="668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dirty="0" smtClean="0">
                <a:solidFill>
                  <a:srgbClr val="002060"/>
                </a:solidFill>
              </a:rPr>
              <a:t>Üçlük terapiya (</a:t>
            </a:r>
            <a:r>
              <a:rPr lang="az-Latn-AZ" sz="2400" b="1" u="sng" dirty="0" smtClean="0">
                <a:solidFill>
                  <a:srgbClr val="002060"/>
                </a:solidFill>
              </a:rPr>
              <a:t>aspirin + P2Y12 inhibitorları +</a:t>
            </a:r>
            <a:r>
              <a:rPr lang="az-Latn-AZ" sz="2400" b="1" u="sng" dirty="0" smtClean="0">
                <a:solidFill>
                  <a:srgbClr val="FF0000"/>
                </a:solidFill>
              </a:rPr>
              <a:t>YOA</a:t>
            </a:r>
            <a:r>
              <a:rPr lang="en-US" sz="2400" b="1" u="sng" dirty="0" smtClean="0">
                <a:solidFill>
                  <a:srgbClr val="FF0000"/>
                </a:solidFill>
              </a:rPr>
              <a:t>K</a:t>
            </a:r>
            <a:r>
              <a:rPr lang="az-Latn-AZ" sz="2400" b="1" u="sng" dirty="0" smtClean="0">
                <a:solidFill>
                  <a:srgbClr val="002060"/>
                </a:solidFill>
              </a:rPr>
              <a:t>)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741389" y="23523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74658" y="373384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4800" dirty="0" smtClean="0">
                <a:solidFill>
                  <a:srgbClr val="FF0000"/>
                </a:solidFill>
              </a:rPr>
              <a:t>+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090" y="6180226"/>
            <a:ext cx="2138910" cy="7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9692"/>
            <a:ext cx="11069882" cy="122997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z-Latn-AZ" sz="4000" b="1" dirty="0" smtClean="0">
                <a:solidFill>
                  <a:srgbClr val="002060"/>
                </a:solidFill>
              </a:rPr>
              <a:t/>
            </a:r>
            <a:br>
              <a:rPr lang="az-Latn-AZ" sz="4000" b="1" dirty="0" smtClean="0">
                <a:solidFill>
                  <a:srgbClr val="002060"/>
                </a:solidFill>
              </a:rPr>
            </a:br>
            <a:r>
              <a:rPr lang="az-Latn-AZ" sz="4000" b="1" dirty="0" smtClean="0">
                <a:solidFill>
                  <a:srgbClr val="002060"/>
                </a:solidFill>
              </a:rPr>
              <a:t>PİONEER </a:t>
            </a:r>
            <a:r>
              <a:rPr lang="az-Latn-AZ" sz="4000" b="1" dirty="0">
                <a:solidFill>
                  <a:srgbClr val="002060"/>
                </a:solidFill>
              </a:rPr>
              <a:t>AF – PCİ tədqiqatı</a:t>
            </a:r>
            <a:r>
              <a:rPr lang="az-Latn-AZ" sz="2800" b="1" dirty="0">
                <a:solidFill>
                  <a:srgbClr val="002060"/>
                </a:solidFill>
              </a:rPr>
              <a:t/>
            </a:r>
            <a:br>
              <a:rPr lang="az-Latn-AZ" sz="2800" b="1" dirty="0">
                <a:solidFill>
                  <a:srgbClr val="002060"/>
                </a:solidFill>
              </a:rPr>
            </a:br>
            <a:r>
              <a:rPr lang="az-Latn-AZ" sz="2800" b="1" dirty="0" smtClean="0">
                <a:solidFill>
                  <a:srgbClr val="002060"/>
                </a:solidFill>
              </a:rPr>
              <a:t>(PKM </a:t>
            </a:r>
            <a:r>
              <a:rPr lang="az-Latn-AZ" sz="2800" b="1" dirty="0">
                <a:solidFill>
                  <a:srgbClr val="002060"/>
                </a:solidFill>
              </a:rPr>
              <a:t>sonra yaranan AF </a:t>
            </a:r>
            <a:r>
              <a:rPr lang="az-Latn-AZ" sz="2800" b="1" dirty="0" smtClean="0">
                <a:solidFill>
                  <a:srgbClr val="FF0000"/>
                </a:solidFill>
              </a:rPr>
              <a:t>Rivaroxabanın</a:t>
            </a:r>
            <a:r>
              <a:rPr lang="az-Latn-AZ" sz="2800" b="1" dirty="0" smtClean="0">
                <a:solidFill>
                  <a:srgbClr val="002060"/>
                </a:solidFill>
              </a:rPr>
              <a:t> istifadəsi)</a:t>
            </a:r>
            <a:r>
              <a:rPr lang="az-Latn-AZ" sz="2800" b="1" dirty="0">
                <a:solidFill>
                  <a:srgbClr val="002060"/>
                </a:solidFill>
              </a:rPr>
              <a:t/>
            </a:r>
            <a:br>
              <a:rPr lang="az-Latn-AZ" sz="2800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569" y="1530526"/>
            <a:ext cx="666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dirty="0" smtClean="0">
                <a:solidFill>
                  <a:srgbClr val="002060"/>
                </a:solidFill>
              </a:rPr>
              <a:t>Kiçik dozalarda</a:t>
            </a:r>
            <a:r>
              <a:rPr lang="az-Latn-AZ" sz="2400" dirty="0" smtClean="0">
                <a:solidFill>
                  <a:srgbClr val="FF0000"/>
                </a:solidFill>
              </a:rPr>
              <a:t> Rivaroxabanın </a:t>
            </a:r>
            <a:r>
              <a:rPr lang="az-Latn-AZ" sz="2400" dirty="0" smtClean="0">
                <a:solidFill>
                  <a:srgbClr val="002060"/>
                </a:solidFill>
              </a:rPr>
              <a:t>qanaxma riskinə təsiri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992" y="2369571"/>
            <a:ext cx="89931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u="sng" dirty="0" smtClean="0">
                <a:solidFill>
                  <a:srgbClr val="FF0000"/>
                </a:solidFill>
              </a:rPr>
              <a:t>3 qrup pasientlər:</a:t>
            </a:r>
          </a:p>
          <a:p>
            <a:endParaRPr lang="az-Latn-AZ" b="1" u="sng" dirty="0" smtClean="0">
              <a:solidFill>
                <a:srgbClr val="FF0000"/>
              </a:solidFill>
            </a:endParaRPr>
          </a:p>
          <a:p>
            <a:r>
              <a:rPr lang="az-Latn-AZ" b="1" dirty="0" smtClean="0">
                <a:solidFill>
                  <a:srgbClr val="7030A0"/>
                </a:solidFill>
              </a:rPr>
              <a:t>I qrup (</a:t>
            </a:r>
            <a:r>
              <a:rPr lang="az-Latn-AZ" b="1" i="1" dirty="0" smtClean="0">
                <a:solidFill>
                  <a:srgbClr val="7030A0"/>
                </a:solidFill>
              </a:rPr>
              <a:t>ikili kombinasiya</a:t>
            </a:r>
            <a:r>
              <a:rPr lang="az-Latn-AZ" b="1" dirty="0" smtClean="0">
                <a:solidFill>
                  <a:srgbClr val="7030A0"/>
                </a:solidFill>
              </a:rPr>
              <a:t>)          </a:t>
            </a:r>
            <a:r>
              <a:rPr lang="az-Latn-AZ" b="1" dirty="0" smtClean="0">
                <a:solidFill>
                  <a:srgbClr val="FF0000"/>
                </a:solidFill>
              </a:rPr>
              <a:t>Rivaroxaban 10 ya 15 mg</a:t>
            </a:r>
          </a:p>
          <a:p>
            <a:r>
              <a:rPr lang="az-Latn-AZ" b="1" dirty="0" smtClean="0">
                <a:solidFill>
                  <a:srgbClr val="002060"/>
                </a:solidFill>
              </a:rPr>
              <a:t>                                                       Klopidoqrel 75 mg</a:t>
            </a:r>
          </a:p>
          <a:p>
            <a:endParaRPr lang="az-Latn-AZ" dirty="0"/>
          </a:p>
          <a:p>
            <a:r>
              <a:rPr lang="az-Latn-AZ" b="1" dirty="0">
                <a:solidFill>
                  <a:srgbClr val="7030A0"/>
                </a:solidFill>
              </a:rPr>
              <a:t>II qrup </a:t>
            </a:r>
            <a:r>
              <a:rPr lang="az-Latn-AZ" b="1" i="1" dirty="0">
                <a:solidFill>
                  <a:srgbClr val="7030A0"/>
                </a:solidFill>
              </a:rPr>
              <a:t>(üçlük kombinasiya</a:t>
            </a:r>
            <a:r>
              <a:rPr lang="az-Latn-AZ" dirty="0">
                <a:solidFill>
                  <a:prstClr val="black"/>
                </a:solidFill>
              </a:rPr>
              <a:t>) </a:t>
            </a:r>
            <a:r>
              <a:rPr lang="az-Latn-AZ" dirty="0" smtClean="0">
                <a:solidFill>
                  <a:prstClr val="black"/>
                </a:solidFill>
              </a:rPr>
              <a:t>       </a:t>
            </a:r>
            <a:r>
              <a:rPr lang="az-Latn-AZ" b="1" dirty="0" smtClean="0">
                <a:solidFill>
                  <a:srgbClr val="FF0000"/>
                </a:solidFill>
              </a:rPr>
              <a:t>Rivaroxaban </a:t>
            </a:r>
            <a:r>
              <a:rPr lang="az-Latn-AZ" b="1" dirty="0">
                <a:solidFill>
                  <a:srgbClr val="FF0000"/>
                </a:solidFill>
              </a:rPr>
              <a:t>2,5 mg </a:t>
            </a:r>
            <a:endParaRPr lang="az-Latn-AZ" b="1" dirty="0" smtClean="0">
              <a:solidFill>
                <a:srgbClr val="FF0000"/>
              </a:solidFill>
            </a:endParaRPr>
          </a:p>
          <a:p>
            <a:r>
              <a:rPr lang="az-Latn-AZ" b="1" dirty="0">
                <a:solidFill>
                  <a:prstClr val="black"/>
                </a:solidFill>
              </a:rPr>
              <a:t>                                                         </a:t>
            </a:r>
            <a:r>
              <a:rPr lang="az-Latn-AZ" b="1" dirty="0">
                <a:solidFill>
                  <a:srgbClr val="002060"/>
                </a:solidFill>
              </a:rPr>
              <a:t>Klopidogrel 75 mg </a:t>
            </a:r>
          </a:p>
          <a:p>
            <a:r>
              <a:rPr lang="az-Latn-AZ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az-Latn-AZ" b="1" dirty="0" smtClean="0">
                <a:solidFill>
                  <a:srgbClr val="002060"/>
                </a:solidFill>
              </a:rPr>
              <a:t>Aspirin </a:t>
            </a:r>
            <a:r>
              <a:rPr lang="az-Latn-AZ" b="1" dirty="0">
                <a:solidFill>
                  <a:srgbClr val="002060"/>
                </a:solidFill>
              </a:rPr>
              <a:t>100 mg</a:t>
            </a:r>
          </a:p>
          <a:p>
            <a:endParaRPr lang="az-Latn-AZ" dirty="0" smtClean="0">
              <a:solidFill>
                <a:prstClr val="black"/>
              </a:solidFill>
            </a:endParaRPr>
          </a:p>
          <a:p>
            <a:r>
              <a:rPr lang="az-Latn-AZ" b="1" dirty="0" smtClean="0">
                <a:solidFill>
                  <a:srgbClr val="7030A0"/>
                </a:solidFill>
              </a:rPr>
              <a:t>III </a:t>
            </a:r>
            <a:r>
              <a:rPr lang="az-Latn-AZ" b="1" dirty="0">
                <a:solidFill>
                  <a:srgbClr val="7030A0"/>
                </a:solidFill>
              </a:rPr>
              <a:t>qrup (</a:t>
            </a:r>
            <a:r>
              <a:rPr lang="az-Latn-AZ" b="1" i="1" dirty="0">
                <a:solidFill>
                  <a:srgbClr val="7030A0"/>
                </a:solidFill>
              </a:rPr>
              <a:t>üçlük kombinasiya</a:t>
            </a:r>
            <a:r>
              <a:rPr lang="az-Latn-AZ" b="1" dirty="0">
                <a:solidFill>
                  <a:srgbClr val="7030A0"/>
                </a:solidFill>
              </a:rPr>
              <a:t>)  </a:t>
            </a:r>
            <a:r>
              <a:rPr lang="az-Latn-AZ" b="1" dirty="0" smtClean="0">
                <a:solidFill>
                  <a:srgbClr val="7030A0"/>
                </a:solidFill>
              </a:rPr>
              <a:t>     </a:t>
            </a:r>
            <a:r>
              <a:rPr lang="az-Latn-AZ" b="1" dirty="0" smtClean="0">
                <a:solidFill>
                  <a:srgbClr val="002060"/>
                </a:solidFill>
              </a:rPr>
              <a:t>Varfarin (İNR 2-3)</a:t>
            </a:r>
            <a:endParaRPr lang="az-Latn-AZ" b="1" dirty="0">
              <a:solidFill>
                <a:srgbClr val="002060"/>
              </a:solidFill>
            </a:endParaRPr>
          </a:p>
          <a:p>
            <a:r>
              <a:rPr lang="az-Latn-AZ" b="1" dirty="0">
                <a:solidFill>
                  <a:srgbClr val="002060"/>
                </a:solidFill>
              </a:rPr>
              <a:t>                                                         Klopidogrel 75 mg </a:t>
            </a:r>
          </a:p>
          <a:p>
            <a:r>
              <a:rPr lang="az-Latn-AZ" b="1" dirty="0">
                <a:solidFill>
                  <a:srgbClr val="002060"/>
                </a:solidFill>
              </a:rPr>
              <a:t>                                                         Aspirin 100 mg</a:t>
            </a:r>
          </a:p>
          <a:p>
            <a:r>
              <a:rPr lang="az-Latn-AZ" b="1" u="sng" dirty="0" smtClean="0">
                <a:solidFill>
                  <a:srgbClr val="FF0000"/>
                </a:solidFill>
              </a:rPr>
              <a:t>NƏTİCƏ</a:t>
            </a:r>
            <a:r>
              <a:rPr lang="az-Latn-AZ" dirty="0" smtClean="0"/>
              <a:t>: </a:t>
            </a:r>
            <a:r>
              <a:rPr lang="az-Latn-AZ" dirty="0" smtClean="0">
                <a:solidFill>
                  <a:srgbClr val="002060"/>
                </a:solidFill>
              </a:rPr>
              <a:t>Tam dozada üçlük kombinasiya və varfarinlə üçlük kombinasiya  ilə müqayisədə</a:t>
            </a:r>
          </a:p>
          <a:p>
            <a:r>
              <a:rPr lang="az-Latn-AZ" dirty="0">
                <a:solidFill>
                  <a:srgbClr val="002060"/>
                </a:solidFill>
              </a:rPr>
              <a:t> </a:t>
            </a:r>
            <a:r>
              <a:rPr lang="az-Latn-AZ" dirty="0" smtClean="0">
                <a:solidFill>
                  <a:srgbClr val="002060"/>
                </a:solidFill>
              </a:rPr>
              <a:t>                ikili kombinasiyada və kiçik dozada Rivaroxaban qəbul edən xəstələrdə qanaxma riski</a:t>
            </a:r>
          </a:p>
          <a:p>
            <a:r>
              <a:rPr lang="az-Latn-AZ" dirty="0">
                <a:solidFill>
                  <a:srgbClr val="002060"/>
                </a:solidFill>
              </a:rPr>
              <a:t> </a:t>
            </a:r>
            <a:r>
              <a:rPr lang="az-Latn-AZ" dirty="0" smtClean="0">
                <a:solidFill>
                  <a:srgbClr val="002060"/>
                </a:solidFill>
              </a:rPr>
              <a:t>                daha az olmuşdur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39487" y="3241900"/>
            <a:ext cx="384862" cy="18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520769" y="3063590"/>
            <a:ext cx="439252" cy="9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740395" y="4039628"/>
            <a:ext cx="374413" cy="22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590318" y="4019355"/>
            <a:ext cx="524490" cy="482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668579" y="3921144"/>
            <a:ext cx="432148" cy="22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838482" y="5074229"/>
            <a:ext cx="262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773145" y="5074229"/>
            <a:ext cx="407818" cy="32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773145" y="5172441"/>
            <a:ext cx="327582" cy="448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116" y="2068068"/>
            <a:ext cx="5126166" cy="3323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678" y="6137329"/>
            <a:ext cx="2229322" cy="7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846" y="365125"/>
            <a:ext cx="10599698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z-Latn-AZ" sz="3600" b="1" dirty="0" smtClean="0">
                <a:solidFill>
                  <a:srgbClr val="002060"/>
                </a:solidFill>
              </a:rPr>
              <a:t>RE-DUAL PCİ tədqiqatı</a:t>
            </a:r>
            <a:r>
              <a:rPr lang="az-Latn-AZ" sz="3600" b="1" dirty="0">
                <a:solidFill>
                  <a:srgbClr val="002060"/>
                </a:solidFill>
              </a:rPr>
              <a:t/>
            </a:r>
            <a:br>
              <a:rPr lang="az-Latn-AZ" sz="3600" b="1" dirty="0">
                <a:solidFill>
                  <a:srgbClr val="002060"/>
                </a:solidFill>
              </a:rPr>
            </a:br>
            <a:r>
              <a:rPr lang="az-Latn-AZ" sz="3100" b="1" dirty="0" smtClean="0">
                <a:solidFill>
                  <a:srgbClr val="002060"/>
                </a:solidFill>
              </a:rPr>
              <a:t>(PKM </a:t>
            </a:r>
            <a:r>
              <a:rPr lang="az-Latn-AZ" sz="3100" b="1" dirty="0">
                <a:solidFill>
                  <a:srgbClr val="002060"/>
                </a:solidFill>
              </a:rPr>
              <a:t>sonra yaranan AF </a:t>
            </a:r>
            <a:r>
              <a:rPr lang="az-Latn-AZ" sz="3100" b="1" dirty="0" smtClean="0">
                <a:solidFill>
                  <a:srgbClr val="FF0000"/>
                </a:solidFill>
              </a:rPr>
              <a:t>Dabiqatranın</a:t>
            </a:r>
            <a:r>
              <a:rPr lang="az-Latn-AZ" sz="3100" b="1" dirty="0" smtClean="0">
                <a:solidFill>
                  <a:srgbClr val="002060"/>
                </a:solidFill>
              </a:rPr>
              <a:t> </a:t>
            </a:r>
            <a:r>
              <a:rPr lang="az-Latn-AZ" sz="3100" b="1" dirty="0">
                <a:solidFill>
                  <a:srgbClr val="002060"/>
                </a:solidFill>
              </a:rPr>
              <a:t>istifadəsi)</a:t>
            </a:r>
            <a:r>
              <a:rPr lang="az-Latn-AZ" sz="3600" b="1" dirty="0">
                <a:solidFill>
                  <a:srgbClr val="002060"/>
                </a:solidFill>
              </a:rPr>
              <a:t/>
            </a:r>
            <a:br>
              <a:rPr lang="az-Latn-AZ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846" y="1690688"/>
            <a:ext cx="6932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2000" dirty="0" smtClean="0">
                <a:solidFill>
                  <a:srgbClr val="FF0000"/>
                </a:solidFill>
              </a:rPr>
              <a:t>Dabiqatranın</a:t>
            </a:r>
            <a:r>
              <a:rPr lang="az-Latn-AZ" sz="2000" dirty="0" smtClean="0">
                <a:solidFill>
                  <a:srgbClr val="002060"/>
                </a:solidFill>
              </a:rPr>
              <a:t> ikili kombinasiyada Varfarin üçlük kombinasiyası ilə </a:t>
            </a:r>
          </a:p>
          <a:p>
            <a:pPr algn="ctr"/>
            <a:r>
              <a:rPr lang="az-Latn-AZ" sz="2000" dirty="0" smtClean="0">
                <a:solidFill>
                  <a:srgbClr val="002060"/>
                </a:solidFill>
              </a:rPr>
              <a:t>müqayisədə  qanaxma riskinə təsiri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827" y="2555310"/>
            <a:ext cx="7263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u="sng" dirty="0" smtClean="0">
                <a:solidFill>
                  <a:srgbClr val="FF0000"/>
                </a:solidFill>
              </a:rPr>
              <a:t>2 qrup pasientlər:</a:t>
            </a:r>
          </a:p>
          <a:p>
            <a:endParaRPr lang="az-Latn-AZ" dirty="0"/>
          </a:p>
          <a:p>
            <a:r>
              <a:rPr lang="az-Latn-AZ" dirty="0" smtClean="0">
                <a:solidFill>
                  <a:srgbClr val="7030A0"/>
                </a:solidFill>
              </a:rPr>
              <a:t>I qrup (ikili kombinasiya)          </a:t>
            </a:r>
            <a:r>
              <a:rPr lang="az-Latn-AZ" b="1" dirty="0" smtClean="0">
                <a:solidFill>
                  <a:srgbClr val="FF0000"/>
                </a:solidFill>
              </a:rPr>
              <a:t>Dabiqatran 110 mg ya 150 mg x 2 dəfə</a:t>
            </a:r>
          </a:p>
          <a:p>
            <a:r>
              <a:rPr lang="az-Latn-AZ" b="1" dirty="0"/>
              <a:t> </a:t>
            </a:r>
            <a:r>
              <a:rPr lang="az-Latn-AZ" b="1" dirty="0" smtClean="0"/>
              <a:t>                                                    </a:t>
            </a:r>
            <a:r>
              <a:rPr lang="az-Latn-AZ" b="1" dirty="0" smtClean="0">
                <a:solidFill>
                  <a:srgbClr val="002060"/>
                </a:solidFill>
              </a:rPr>
              <a:t>Klopidoqrel 75 mg</a:t>
            </a:r>
          </a:p>
          <a:p>
            <a:r>
              <a:rPr lang="az-Latn-AZ" b="1" dirty="0"/>
              <a:t> </a:t>
            </a:r>
            <a:r>
              <a:rPr lang="az-Latn-AZ" b="1" dirty="0" smtClean="0"/>
              <a:t>                      </a:t>
            </a:r>
          </a:p>
          <a:p>
            <a:r>
              <a:rPr lang="az-Latn-AZ" dirty="0" smtClean="0">
                <a:solidFill>
                  <a:srgbClr val="7030A0"/>
                </a:solidFill>
              </a:rPr>
              <a:t>II qrup (üçlük kombinasiya</a:t>
            </a:r>
            <a:r>
              <a:rPr lang="az-Latn-AZ" dirty="0" smtClean="0"/>
              <a:t>)       </a:t>
            </a:r>
            <a:r>
              <a:rPr lang="az-Latn-AZ" b="1" dirty="0" smtClean="0">
                <a:solidFill>
                  <a:srgbClr val="002060"/>
                </a:solidFill>
              </a:rPr>
              <a:t>Varfarin (İNR 2-3)</a:t>
            </a:r>
          </a:p>
          <a:p>
            <a:r>
              <a:rPr lang="az-Latn-AZ" b="1" dirty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                                                      Aspirin 100 mg</a:t>
            </a:r>
          </a:p>
          <a:p>
            <a:r>
              <a:rPr lang="az-Latn-AZ" b="1" dirty="0">
                <a:solidFill>
                  <a:srgbClr val="002060"/>
                </a:solidFill>
              </a:rPr>
              <a:t> </a:t>
            </a:r>
            <a:r>
              <a:rPr lang="az-Latn-AZ" b="1" dirty="0" smtClean="0">
                <a:solidFill>
                  <a:srgbClr val="002060"/>
                </a:solidFill>
              </a:rPr>
              <a:t>                                                      Klopidoqrel 75 mg</a:t>
            </a:r>
          </a:p>
          <a:p>
            <a:endParaRPr lang="az-Latn-AZ" b="1" dirty="0"/>
          </a:p>
          <a:p>
            <a:endParaRPr lang="az-Latn-AZ" b="1" dirty="0" smtClean="0"/>
          </a:p>
          <a:p>
            <a:r>
              <a:rPr lang="az-Latn-AZ" b="1" u="sng" dirty="0" smtClean="0">
                <a:solidFill>
                  <a:srgbClr val="FF0000"/>
                </a:solidFill>
              </a:rPr>
              <a:t>Nəticə</a:t>
            </a:r>
            <a:r>
              <a:rPr lang="az-Latn-AZ" b="1" u="sng" dirty="0">
                <a:solidFill>
                  <a:srgbClr val="FF0000"/>
                </a:solidFill>
              </a:rPr>
              <a:t>: </a:t>
            </a:r>
            <a:r>
              <a:rPr lang="az-Latn-AZ" dirty="0" smtClean="0">
                <a:solidFill>
                  <a:srgbClr val="002060"/>
                </a:solidFill>
              </a:rPr>
              <a:t>Dabiqatranın </a:t>
            </a:r>
            <a:r>
              <a:rPr lang="az-Latn-AZ" dirty="0">
                <a:solidFill>
                  <a:srgbClr val="002060"/>
                </a:solidFill>
              </a:rPr>
              <a:t>ikili kombinasiyada Varfarin üçlük kombinasiyası ilə </a:t>
            </a:r>
            <a:r>
              <a:rPr lang="az-Latn-AZ" dirty="0" smtClean="0">
                <a:solidFill>
                  <a:srgbClr val="002060"/>
                </a:solidFill>
              </a:rPr>
              <a:t>   müqayisədə effektivliyi  eyni olsada qanaxma riski daha az olmuşdur.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69918" y="3444658"/>
            <a:ext cx="325677" cy="21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26076" y="3293974"/>
            <a:ext cx="413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732755" y="4321479"/>
            <a:ext cx="300626" cy="41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01441" y="4167429"/>
            <a:ext cx="388307" cy="8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745679" y="4287065"/>
            <a:ext cx="344069" cy="139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663" y="1847424"/>
            <a:ext cx="3225882" cy="3994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157" y="5842376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9894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az-Latn-AZ" sz="4000" b="1" dirty="0" smtClean="0">
                <a:solidFill>
                  <a:srgbClr val="002060"/>
                </a:solidFill>
              </a:rPr>
              <a:t>AUGUSTUS tədqiqatı</a:t>
            </a:r>
            <a:r>
              <a:rPr lang="az-Latn-AZ" dirty="0"/>
              <a:t/>
            </a:r>
            <a:br>
              <a:rPr lang="az-Latn-AZ" dirty="0"/>
            </a:br>
            <a:r>
              <a:rPr lang="az-Latn-AZ" sz="2700" b="1" dirty="0" smtClean="0">
                <a:solidFill>
                  <a:srgbClr val="002060"/>
                </a:solidFill>
              </a:rPr>
              <a:t>(</a:t>
            </a:r>
            <a:r>
              <a:rPr lang="es-ES" sz="2700" b="1" dirty="0" smtClean="0">
                <a:solidFill>
                  <a:srgbClr val="002060"/>
                </a:solidFill>
              </a:rPr>
              <a:t>PKM </a:t>
            </a:r>
            <a:r>
              <a:rPr lang="az-Latn-AZ" sz="2700" b="1" dirty="0" smtClean="0">
                <a:solidFill>
                  <a:srgbClr val="002060"/>
                </a:solidFill>
              </a:rPr>
              <a:t>və ya kəskin koronar sindromdan </a:t>
            </a:r>
            <a:r>
              <a:rPr lang="es-ES" sz="2700" b="1" dirty="0" smtClean="0">
                <a:solidFill>
                  <a:srgbClr val="002060"/>
                </a:solidFill>
              </a:rPr>
              <a:t>sonra </a:t>
            </a:r>
            <a:r>
              <a:rPr lang="es-ES" sz="2700" b="1" dirty="0">
                <a:solidFill>
                  <a:srgbClr val="002060"/>
                </a:solidFill>
              </a:rPr>
              <a:t>yaranan AF </a:t>
            </a:r>
            <a:r>
              <a:rPr lang="az-Latn-AZ" sz="2700" b="1" dirty="0" smtClean="0">
                <a:solidFill>
                  <a:srgbClr val="FF0000"/>
                </a:solidFill>
              </a:rPr>
              <a:t>Apixabanın</a:t>
            </a:r>
            <a:r>
              <a:rPr lang="es-ES" sz="2700" b="1" dirty="0" smtClean="0">
                <a:solidFill>
                  <a:srgbClr val="002060"/>
                </a:solidFill>
              </a:rPr>
              <a:t> istifadəsi</a:t>
            </a:r>
            <a:r>
              <a:rPr lang="az-Latn-AZ" sz="2700" b="1" dirty="0" smtClean="0">
                <a:solidFill>
                  <a:srgbClr val="002060"/>
                </a:solidFill>
              </a:rPr>
              <a:t>)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146" y="2229633"/>
            <a:ext cx="680372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000" b="1" dirty="0" smtClean="0">
                <a:solidFill>
                  <a:srgbClr val="FF0000"/>
                </a:solidFill>
              </a:rPr>
              <a:t>Apixabanın</a:t>
            </a:r>
            <a:r>
              <a:rPr lang="az-Latn-AZ" sz="2000" b="1" dirty="0" smtClean="0">
                <a:solidFill>
                  <a:srgbClr val="002060"/>
                </a:solidFill>
              </a:rPr>
              <a:t> </a:t>
            </a:r>
            <a:r>
              <a:rPr lang="az-Latn-AZ" sz="2000" b="1" dirty="0">
                <a:solidFill>
                  <a:srgbClr val="002060"/>
                </a:solidFill>
              </a:rPr>
              <a:t>ikili </a:t>
            </a:r>
            <a:r>
              <a:rPr lang="az-Latn-AZ" sz="2000" b="1" dirty="0" smtClean="0">
                <a:solidFill>
                  <a:srgbClr val="002060"/>
                </a:solidFill>
              </a:rPr>
              <a:t>kombinasiyada  </a:t>
            </a:r>
            <a:r>
              <a:rPr lang="az-Latn-AZ" sz="2000" b="1" dirty="0">
                <a:solidFill>
                  <a:srgbClr val="002060"/>
                </a:solidFill>
              </a:rPr>
              <a:t>Varfarin </a:t>
            </a:r>
            <a:r>
              <a:rPr lang="az-Latn-AZ" sz="2000" b="1" dirty="0" smtClean="0">
                <a:solidFill>
                  <a:srgbClr val="002060"/>
                </a:solidFill>
              </a:rPr>
              <a:t>ikili </a:t>
            </a:r>
            <a:r>
              <a:rPr lang="az-Latn-AZ" sz="2000" b="1" dirty="0">
                <a:solidFill>
                  <a:srgbClr val="002060"/>
                </a:solidFill>
              </a:rPr>
              <a:t>kombinasiyası ilə </a:t>
            </a:r>
          </a:p>
          <a:p>
            <a:r>
              <a:rPr lang="az-Latn-AZ" sz="2000" b="1" dirty="0">
                <a:solidFill>
                  <a:srgbClr val="002060"/>
                </a:solidFill>
              </a:rPr>
              <a:t>müqayisədə  qanaxma </a:t>
            </a:r>
            <a:r>
              <a:rPr lang="az-Latn-AZ" sz="2000" b="1" dirty="0" smtClean="0">
                <a:solidFill>
                  <a:srgbClr val="002060"/>
                </a:solidFill>
              </a:rPr>
              <a:t>riskinə və hospitalizasiya sayına təsiri</a:t>
            </a:r>
          </a:p>
          <a:p>
            <a:endParaRPr lang="az-Latn-AZ" sz="2000" b="1" dirty="0">
              <a:solidFill>
                <a:srgbClr val="002060"/>
              </a:solidFill>
            </a:endParaRPr>
          </a:p>
          <a:p>
            <a:endParaRPr lang="az-Latn-AZ" dirty="0" smtClean="0"/>
          </a:p>
          <a:p>
            <a:endParaRPr lang="az-Latn-AZ" dirty="0"/>
          </a:p>
          <a:p>
            <a:r>
              <a:rPr lang="az-Latn-AZ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68460" y="3056878"/>
            <a:ext cx="185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000" b="1" u="sng" dirty="0" smtClean="0">
                <a:solidFill>
                  <a:srgbClr val="FF0000"/>
                </a:solidFill>
              </a:rPr>
              <a:t>2 qrup xəstələr: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83828" y="3387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04101" y="33879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48683" y="4488038"/>
            <a:ext cx="280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Apixaban 5 mgx2; 2,5 mgx2</a:t>
            </a:r>
          </a:p>
          <a:p>
            <a:r>
              <a:rPr lang="az-Latn-AZ" b="1" dirty="0" smtClean="0">
                <a:solidFill>
                  <a:srgbClr val="002060"/>
                </a:solidFill>
              </a:rPr>
              <a:t>Aspirin 100  mg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4101" y="4457051"/>
            <a:ext cx="18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>
                <a:solidFill>
                  <a:srgbClr val="002060"/>
                </a:solidFill>
              </a:rPr>
              <a:t>Varfarin (İNR 2-3)</a:t>
            </a:r>
          </a:p>
          <a:p>
            <a:r>
              <a:rPr lang="az-Latn-AZ" b="1" dirty="0" smtClean="0">
                <a:solidFill>
                  <a:srgbClr val="002060"/>
                </a:solidFill>
              </a:rPr>
              <a:t>Aspirin 100 mg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711868"/>
            <a:ext cx="658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>
                <a:solidFill>
                  <a:srgbClr val="FF0000"/>
                </a:solidFill>
              </a:rPr>
              <a:t>Nəticə: </a:t>
            </a:r>
            <a:r>
              <a:rPr lang="az-Latn-AZ" b="1" dirty="0" smtClean="0">
                <a:solidFill>
                  <a:srgbClr val="002060"/>
                </a:solidFill>
              </a:rPr>
              <a:t>İkili kombinasiyada </a:t>
            </a:r>
            <a:r>
              <a:rPr lang="az-Latn-AZ" b="1" dirty="0" smtClean="0">
                <a:solidFill>
                  <a:srgbClr val="FF0000"/>
                </a:solidFill>
              </a:rPr>
              <a:t>Apixaban</a:t>
            </a:r>
            <a:r>
              <a:rPr lang="az-Latn-AZ" b="1" dirty="0" smtClean="0">
                <a:solidFill>
                  <a:srgbClr val="002060"/>
                </a:solidFill>
              </a:rPr>
              <a:t>   qanaxma riskini </a:t>
            </a:r>
          </a:p>
          <a:p>
            <a:r>
              <a:rPr lang="az-Latn-AZ" b="1" dirty="0" smtClean="0">
                <a:solidFill>
                  <a:srgbClr val="002060"/>
                </a:solidFill>
              </a:rPr>
              <a:t>və hospitalizasiya sayını Varfarinlə müqayisədə daha effektiv salırdı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182" y="2789695"/>
            <a:ext cx="4385912" cy="2922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668" y="5711868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az-Latn-AZ" sz="2800" b="1" dirty="0">
                <a:solidFill>
                  <a:srgbClr val="002060"/>
                </a:solidFill>
              </a:rPr>
              <a:t/>
            </a:r>
            <a:br>
              <a:rPr lang="az-Latn-AZ" sz="2800" b="1" dirty="0">
                <a:solidFill>
                  <a:srgbClr val="002060"/>
                </a:solidFill>
              </a:rPr>
            </a:br>
            <a:r>
              <a:rPr lang="az-Latn-AZ" sz="2800" b="1" i="1" u="sng" dirty="0" smtClean="0">
                <a:solidFill>
                  <a:srgbClr val="0070C0"/>
                </a:solidFill>
              </a:rPr>
              <a:t>PİONEER </a:t>
            </a:r>
            <a:r>
              <a:rPr lang="az-Latn-AZ" sz="2800" b="1" i="1" u="sng" dirty="0">
                <a:solidFill>
                  <a:srgbClr val="0070C0"/>
                </a:solidFill>
              </a:rPr>
              <a:t>AF – PCİ, Re-DUAL PCİ, AUGUSTUS </a:t>
            </a:r>
            <a:r>
              <a:rPr lang="az-Latn-AZ" sz="2800" b="1" i="1" u="sng" dirty="0" smtClean="0">
                <a:solidFill>
                  <a:srgbClr val="0070C0"/>
                </a:solidFill>
              </a:rPr>
              <a:t>tədqiqatlarının nəticələri</a:t>
            </a:r>
            <a:r>
              <a:rPr lang="en-US" sz="2800" b="1" i="1" u="sng" dirty="0" smtClean="0">
                <a:solidFill>
                  <a:srgbClr val="0070C0"/>
                </a:solidFill>
              </a:rPr>
              <a:t>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906039"/>
            <a:ext cx="1036707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</a:rPr>
              <a:t>Perkutan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koronar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müdaxilədən</a:t>
            </a:r>
            <a:r>
              <a:rPr lang="en-US" sz="2400" dirty="0">
                <a:solidFill>
                  <a:srgbClr val="002060"/>
                </a:solidFill>
              </a:rPr>
              <a:t> (PKM) </a:t>
            </a:r>
            <a:r>
              <a:rPr lang="en-US" sz="2400" dirty="0" err="1">
                <a:solidFill>
                  <a:srgbClr val="002060"/>
                </a:solidFill>
              </a:rPr>
              <a:t>sonra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yaranan</a:t>
            </a:r>
            <a:r>
              <a:rPr lang="en-US" sz="2400" dirty="0">
                <a:solidFill>
                  <a:srgbClr val="002060"/>
                </a:solidFill>
              </a:rPr>
              <a:t> AF </a:t>
            </a:r>
            <a:r>
              <a:rPr lang="az-Latn-AZ" sz="2400" dirty="0" smtClean="0">
                <a:solidFill>
                  <a:srgbClr val="002060"/>
                </a:solidFill>
              </a:rPr>
              <a:t>müalicəsində</a:t>
            </a:r>
          </a:p>
          <a:p>
            <a:pPr algn="just"/>
            <a:r>
              <a:rPr lang="az-Latn-AZ" sz="2400" b="1" i="1" u="sng" dirty="0" smtClean="0">
                <a:solidFill>
                  <a:srgbClr val="002060"/>
                </a:solidFill>
              </a:rPr>
              <a:t>Varfarinlə </a:t>
            </a:r>
            <a:r>
              <a:rPr lang="az-Latn-AZ" sz="2400" dirty="0" smtClean="0">
                <a:solidFill>
                  <a:srgbClr val="002060"/>
                </a:solidFill>
              </a:rPr>
              <a:t>müqayisədə yeni oral antikoaqulyantların </a:t>
            </a:r>
          </a:p>
          <a:p>
            <a:pPr algn="just"/>
            <a:r>
              <a:rPr lang="az-Latn-AZ" sz="2400" b="1" i="1" u="sng" dirty="0" smtClean="0">
                <a:solidFill>
                  <a:srgbClr val="FF0000"/>
                </a:solidFill>
              </a:rPr>
              <a:t>(Rivaroxaban, Dabiqatran, Apixaban)</a:t>
            </a:r>
            <a:r>
              <a:rPr lang="az-Latn-AZ" sz="2400" dirty="0" smtClean="0">
                <a:solidFill>
                  <a:srgbClr val="002060"/>
                </a:solidFill>
              </a:rPr>
              <a:t>  istifadəsi</a:t>
            </a:r>
          </a:p>
          <a:p>
            <a:pPr algn="just"/>
            <a:r>
              <a:rPr lang="az-Latn-AZ" sz="2400" dirty="0" smtClean="0">
                <a:solidFill>
                  <a:srgbClr val="002060"/>
                </a:solidFill>
              </a:rPr>
              <a:t> trombəmələ gəlmə riskini artırmadan qanaxma riskini effektiv azaldır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664" y="5691050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Valvulyar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AF </a:t>
            </a:r>
            <a:r>
              <a:rPr lang="az-Latn-AZ" sz="3600" b="1" dirty="0" smtClean="0">
                <a:solidFill>
                  <a:srgbClr val="002060"/>
                </a:solidFill>
              </a:rPr>
              <a:t>YOAK istifadəsi (RE-ALİGN tədqiqatı)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86" y="1499990"/>
            <a:ext cx="7841293" cy="5101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334" y="5559977"/>
            <a:ext cx="269466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12181</TotalTime>
  <Words>912</Words>
  <Application>Microsoft Office PowerPoint</Application>
  <PresentationFormat>Широкоэкранный</PresentationFormat>
  <Paragraphs>158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Azərbaycan Kardiologiya Cəmiyyəti  11 Milli Konqres  9-11 Dekabr 2022</vt:lpstr>
      <vt:lpstr>Antikoaqulyantlar</vt:lpstr>
      <vt:lpstr>Yeni oral antikoaqulyantların istifadəsinə göstərişlər:</vt:lpstr>
      <vt:lpstr>Perkutan koronar müdaxilədən (PKM) sonra yaranan AF YOAK istifadəsi (PİONEER AF – PCİ, Re-DUAL PCİ, AUGUSTUS tədqiqatları) </vt:lpstr>
      <vt:lpstr> PİONEER AF – PCİ tədqiqatı (PKM sonra yaranan AF Rivaroxabanın istifadəsi) </vt:lpstr>
      <vt:lpstr>RE-DUAL PCİ tədqiqatı (PKM sonra yaranan AF Dabiqatranın istifadəsi) </vt:lpstr>
      <vt:lpstr>AUGUSTUS tədqiqatı (PKM və ya kəskin koronar sindromdan sonra yaranan AF Apixabanın istifadəsi)</vt:lpstr>
      <vt:lpstr> PİONEER AF – PCİ, Re-DUAL PCİ, AUGUSTUS tədqiqatlarının nəticələri </vt:lpstr>
      <vt:lpstr>Valvulyar AF YOAK istifadəsi (RE-ALİGN tədqiqatı)</vt:lpstr>
      <vt:lpstr>Valvulyar AF Dabiqatranla  Varfarinin tromboembolik fəsadların və qanaxmaların yaranmasına təsiri (RE-ALİGN tədqiqatının nəticələri)</vt:lpstr>
      <vt:lpstr>Stabil aterosklerotik ürək-damar xəstəliklərində YOAK effektivliyi (COMPASS tədqiqatı)</vt:lpstr>
      <vt:lpstr>COMPASS tədqiqatının nəticələri</vt:lpstr>
      <vt:lpstr>Stabil aterosklerotik ürək-damar xəstəlikləri ilə AF olan xəstələrdə  Rivaroxabanın effektivliyi (AFİRE tədqiqatı)</vt:lpstr>
      <vt:lpstr>Cancer ilə bağlı tromboemboliyalarda YOAK effektivliyi</vt:lpstr>
      <vt:lpstr>Non- valvulyar AF zamanı insultun profilaktikasındaYeni Oral Antikoaqulyantların (YOAK) Varfarinlə müqayisəsi</vt:lpstr>
      <vt:lpstr>YOAK farmakokinetikasına təsir edən xəstəliklər</vt:lpstr>
      <vt:lpstr>Böyrək çatışmazlığında yeni peroral antikoaqulyantların istifadə prinsipləri</vt:lpstr>
      <vt:lpstr>Qaraciyər çatışmazlığında YOAK istifadə prinsipləri </vt:lpstr>
      <vt:lpstr>Müxtəlif bədən çəkisi olan xəstələrdə yeni peroral antkoaqulyantların farmakokinetik profili</vt:lpstr>
      <vt:lpstr>Müxtəlif bədən çəkisi olan xəstələrdə yeni peroral antkoaqulyantların istifadəsi</vt:lpstr>
      <vt:lpstr>Oral antikoaqulyantlara (antikoaqulyant arası) keçid</vt:lpstr>
      <vt:lpstr>Antikoaqulyantarası keçid</vt:lpstr>
      <vt:lpstr>Yeni oral antikoagulantlar arasında seçim etməyə ehtiyac varmı?</vt:lpstr>
      <vt:lpstr>Diqqətinizə görə təşəkkür edirəm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Böyrək çatışmazlığında yeni peroral antikoaqulyantların istifadə prinsipləri</dc:title>
  <dc:creator>ASUS</dc:creator>
  <cp:lastModifiedBy>ASUS</cp:lastModifiedBy>
  <cp:revision>149</cp:revision>
  <dcterms:created xsi:type="dcterms:W3CDTF">2022-11-18T18:38:43Z</dcterms:created>
  <dcterms:modified xsi:type="dcterms:W3CDTF">2022-12-11T04:27:12Z</dcterms:modified>
</cp:coreProperties>
</file>